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Capstone_Tableau.twbx" TargetMode="External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Capstone_Tableau.twbx" TargetMode="External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mp"/><Relationship Id="rId3" Type="http://schemas.openxmlformats.org/officeDocument/2006/relationships/image" Target="../media/image28.tmp"/><Relationship Id="rId7" Type="http://schemas.openxmlformats.org/officeDocument/2006/relationships/image" Target="../media/image32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tmp"/><Relationship Id="rId5" Type="http://schemas.openxmlformats.org/officeDocument/2006/relationships/image" Target="../media/image30.tmp"/><Relationship Id="rId10" Type="http://schemas.openxmlformats.org/officeDocument/2006/relationships/image" Target="../media/image35.tmp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445" y="1363435"/>
            <a:ext cx="8265110" cy="1961288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rgbClr val="00B050"/>
                </a:solidFill>
                <a:latin typeface="Algerian" panose="04020705040A02060702" pitchFamily="82" charset="0"/>
              </a:rPr>
              <a:t>Capstone project tableau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41505" y="3635441"/>
            <a:ext cx="1940678" cy="6169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50"/>
                </a:solidFill>
                <a:latin typeface="Algerian" panose="04020705040A02060702" pitchFamily="82" charset="0"/>
              </a:rPr>
              <a:t>By Ragul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FFC410-3152-B949-8792-99F866D054C9}"/>
              </a:ext>
            </a:extLst>
          </p:cNvPr>
          <p:cNvSpPr txBox="1"/>
          <p:nvPr/>
        </p:nvSpPr>
        <p:spPr>
          <a:xfrm>
            <a:off x="1615736" y="81638"/>
            <a:ext cx="863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Dashboard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633D02-9BF9-3AF4-3E8A-282331AFD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1" t="12264" r="2281" b="6271"/>
          <a:stretch/>
        </p:blipFill>
        <p:spPr>
          <a:xfrm>
            <a:off x="108011" y="656948"/>
            <a:ext cx="11975977" cy="612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FEF650-972F-6F83-BE4D-857FEE307F04}"/>
              </a:ext>
            </a:extLst>
          </p:cNvPr>
          <p:cNvSpPr txBox="1"/>
          <p:nvPr/>
        </p:nvSpPr>
        <p:spPr>
          <a:xfrm>
            <a:off x="1938291" y="727969"/>
            <a:ext cx="593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Dashboard</a:t>
            </a:r>
            <a:endParaRPr lang="en-IN" sz="3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ED146-100A-5C4F-01B7-F7E59CE28E35}"/>
              </a:ext>
            </a:extLst>
          </p:cNvPr>
          <p:cNvSpPr txBox="1"/>
          <p:nvPr/>
        </p:nvSpPr>
        <p:spPr>
          <a:xfrm>
            <a:off x="11393009" y="220137"/>
            <a:ext cx="79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89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0584D-5F30-3D43-C9DA-0F560C1ACC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t="18861" r="22307" b="20197"/>
          <a:stretch/>
        </p:blipFill>
        <p:spPr>
          <a:xfrm>
            <a:off x="0" y="878890"/>
            <a:ext cx="3773010" cy="4017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46A4F-DB47-88F4-BE93-A2D919419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2" t="68414" r="75315" b="20006"/>
          <a:stretch/>
        </p:blipFill>
        <p:spPr>
          <a:xfrm>
            <a:off x="2503502" y="1216241"/>
            <a:ext cx="1269508" cy="763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097D1A-B3F1-8E61-92AB-E55A1E2DDEA7}"/>
              </a:ext>
            </a:extLst>
          </p:cNvPr>
          <p:cNvSpPr txBox="1"/>
          <p:nvPr/>
        </p:nvSpPr>
        <p:spPr>
          <a:xfrm>
            <a:off x="1615736" y="81638"/>
            <a:ext cx="863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Some Additional analysis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6D3D98-4B36-1171-427F-7BC613613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6" t="18053" r="66505" b="72144"/>
          <a:stretch/>
        </p:blipFill>
        <p:spPr>
          <a:xfrm>
            <a:off x="190870" y="5451549"/>
            <a:ext cx="1695635" cy="1055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55F885-D592-741D-A782-7F2CDDDE1F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3" t="18323" r="59296" b="70097"/>
          <a:stretch/>
        </p:blipFill>
        <p:spPr>
          <a:xfrm>
            <a:off x="2352582" y="5591702"/>
            <a:ext cx="1926455" cy="7634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3433CF-A4A1-27C8-E698-30687EBC8244}"/>
              </a:ext>
            </a:extLst>
          </p:cNvPr>
          <p:cNvSpPr txBox="1"/>
          <p:nvPr/>
        </p:nvSpPr>
        <p:spPr>
          <a:xfrm>
            <a:off x="-39949" y="4944922"/>
            <a:ext cx="43189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lgerian" panose="04020705040A02060702" pitchFamily="82" charset="0"/>
              </a:rPr>
              <a:t>More numbers of members are Married</a:t>
            </a:r>
            <a:endParaRPr lang="en-IN" sz="1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5BD48E-977F-EA1C-D3AC-56AA3272EF05}"/>
              </a:ext>
            </a:extLst>
          </p:cNvPr>
          <p:cNvSpPr txBox="1"/>
          <p:nvPr/>
        </p:nvSpPr>
        <p:spPr>
          <a:xfrm>
            <a:off x="7374385" y="5148112"/>
            <a:ext cx="4318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lgerian" panose="04020705040A02060702" pitchFamily="82" charset="0"/>
              </a:rPr>
              <a:t>Education level wise relation Contact and credit limit  is positively correlated</a:t>
            </a:r>
            <a:endParaRPr lang="en-IN" sz="1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8B2A4-BF7E-5D31-11ED-C73976C38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6" t="17771" b="7483"/>
          <a:stretch/>
        </p:blipFill>
        <p:spPr>
          <a:xfrm>
            <a:off x="4930195" y="1058428"/>
            <a:ext cx="6977593" cy="37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0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42B751-9A2C-CBFC-7A70-8217C7326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t="18255" b="7483"/>
          <a:stretch/>
        </p:blipFill>
        <p:spPr>
          <a:xfrm>
            <a:off x="0" y="-1"/>
            <a:ext cx="5752730" cy="3291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435FD2-0115-E9A1-A337-81BD1F350C36}"/>
              </a:ext>
            </a:extLst>
          </p:cNvPr>
          <p:cNvSpPr txBox="1"/>
          <p:nvPr/>
        </p:nvSpPr>
        <p:spPr>
          <a:xfrm>
            <a:off x="483834" y="4132464"/>
            <a:ext cx="4318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It is found that the client 708082083 have highest transition count of about 111</a:t>
            </a:r>
            <a:endParaRPr lang="en-IN" sz="2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F8017-4B3B-C315-CFC5-B33B1B890665}"/>
              </a:ext>
            </a:extLst>
          </p:cNvPr>
          <p:cNvSpPr txBox="1"/>
          <p:nvPr/>
        </p:nvSpPr>
        <p:spPr>
          <a:xfrm>
            <a:off x="6841725" y="871551"/>
            <a:ext cx="4318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lgerian" panose="04020705040A02060702" pitchFamily="82" charset="0"/>
              </a:rPr>
              <a:t>It is found that graduate have more relationship count than other Education level of about 1,583</a:t>
            </a:r>
            <a:endParaRPr lang="en-IN" sz="2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2BB902-EE59-FD91-C1CE-D6255C506706}"/>
              </a:ext>
            </a:extLst>
          </p:cNvPr>
          <p:cNvCxnSpPr>
            <a:cxnSpLocks/>
          </p:cNvCxnSpPr>
          <p:nvPr/>
        </p:nvCxnSpPr>
        <p:spPr>
          <a:xfrm flipV="1">
            <a:off x="5622526" y="-1"/>
            <a:ext cx="674701" cy="685800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D7432FB-6B92-ECCF-39E7-FF178D6684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8" t="18188" r="1481" b="7541"/>
          <a:stretch/>
        </p:blipFill>
        <p:spPr>
          <a:xfrm>
            <a:off x="6297227" y="3491143"/>
            <a:ext cx="5782322" cy="31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8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213F7E-2878-5AF4-2F01-C685D053942E}"/>
              </a:ext>
            </a:extLst>
          </p:cNvPr>
          <p:cNvSpPr txBox="1"/>
          <p:nvPr/>
        </p:nvSpPr>
        <p:spPr>
          <a:xfrm>
            <a:off x="1615736" y="81638"/>
            <a:ext cx="863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Dashboard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116009-04B4-E0A8-1DA0-BA2E323A0D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4" t="11719" r="1481" b="8426"/>
          <a:stretch/>
        </p:blipFill>
        <p:spPr>
          <a:xfrm>
            <a:off x="1038688" y="1064990"/>
            <a:ext cx="10262586" cy="5264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719966-01F4-4657-CB24-79C9572D0687}"/>
              </a:ext>
            </a:extLst>
          </p:cNvPr>
          <p:cNvSpPr txBox="1"/>
          <p:nvPr/>
        </p:nvSpPr>
        <p:spPr>
          <a:xfrm>
            <a:off x="1038688" y="543303"/>
            <a:ext cx="223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Dashboard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3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D96EBD-E133-277F-BC45-0CDE2C19C490}"/>
              </a:ext>
            </a:extLst>
          </p:cNvPr>
          <p:cNvSpPr txBox="1"/>
          <p:nvPr/>
        </p:nvSpPr>
        <p:spPr>
          <a:xfrm>
            <a:off x="849296" y="1906961"/>
            <a:ext cx="10493407" cy="3270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lgerian" panose="04020705040A02060702" pitchFamily="82" charset="0"/>
              </a:rPr>
              <a:t> Only </a:t>
            </a:r>
            <a:r>
              <a:rPr lang="en-US" sz="2000" b="1" dirty="0">
                <a:latin typeface="Algerian" panose="04020705040A02060702" pitchFamily="82" charset="0"/>
              </a:rPr>
              <a:t>16% customers are </a:t>
            </a:r>
            <a:r>
              <a:rPr lang="en-US" sz="2000" dirty="0">
                <a:latin typeface="Algerian" panose="04020705040A02060702" pitchFamily="82" charset="0"/>
              </a:rPr>
              <a:t>attrited from the bank as per the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lgerian" panose="04020705040A02060702" pitchFamily="82" charset="0"/>
              </a:rPr>
              <a:t>Chances of </a:t>
            </a:r>
            <a:r>
              <a:rPr lang="en-US" sz="2000" b="1" dirty="0">
                <a:latin typeface="Algerian" panose="04020705040A02060702" pitchFamily="82" charset="0"/>
              </a:rPr>
              <a:t>females</a:t>
            </a:r>
            <a:r>
              <a:rPr lang="en-US" sz="2000" dirty="0">
                <a:latin typeface="Algerian" panose="04020705040A02060702" pitchFamily="82" charset="0"/>
              </a:rPr>
              <a:t> for attrition is higher than males.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lgerian" panose="04020705040A02060702" pitchFamily="82" charset="0"/>
              </a:rPr>
              <a:t>Attrition is</a:t>
            </a:r>
            <a:r>
              <a:rPr lang="en-US" sz="2000" b="1" dirty="0">
                <a:latin typeface="Algerian" panose="04020705040A02060702" pitchFamily="82" charset="0"/>
              </a:rPr>
              <a:t> high </a:t>
            </a:r>
            <a:r>
              <a:rPr lang="en-US" sz="2000" dirty="0">
                <a:latin typeface="Algerian" panose="04020705040A02060702" pitchFamily="82" charset="0"/>
              </a:rPr>
              <a:t>for</a:t>
            </a:r>
            <a:r>
              <a:rPr lang="en-US" sz="2000" b="1" dirty="0">
                <a:latin typeface="Algerian" panose="04020705040A02060702" pitchFamily="82" charset="0"/>
              </a:rPr>
              <a:t> lower income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lgerian" panose="04020705040A02060702" pitchFamily="82" charset="0"/>
              </a:rPr>
              <a:t>Customers form </a:t>
            </a:r>
            <a:r>
              <a:rPr lang="en-US" sz="2000" b="1" dirty="0">
                <a:latin typeface="Algerian" panose="04020705040A02060702" pitchFamily="82" charset="0"/>
              </a:rPr>
              <a:t>England</a:t>
            </a:r>
            <a:r>
              <a:rPr lang="en-US" sz="2000" dirty="0">
                <a:latin typeface="Algerian" panose="04020705040A02060702" pitchFamily="82" charset="0"/>
              </a:rPr>
              <a:t> uses the credit card more than other  region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latin typeface="Algerian" panose="04020705040A02060702" pitchFamily="82" charset="0"/>
              </a:rPr>
              <a:t>90% </a:t>
            </a:r>
            <a:r>
              <a:rPr lang="en-US" sz="2000" dirty="0">
                <a:latin typeface="Algerian" panose="04020705040A02060702" pitchFamily="82" charset="0"/>
              </a:rPr>
              <a:t>of customers preferred </a:t>
            </a:r>
            <a:r>
              <a:rPr lang="en-US" sz="2000" b="1" dirty="0">
                <a:latin typeface="Algerian" panose="04020705040A02060702" pitchFamily="82" charset="0"/>
              </a:rPr>
              <a:t>blue credit cards</a:t>
            </a:r>
            <a:r>
              <a:rPr lang="en-US" sz="2000" dirty="0">
                <a:latin typeface="Algerian" panose="04020705040A02060702" pitchFamily="82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lgerian" panose="04020705040A02060702" pitchFamily="82" charset="0"/>
              </a:rPr>
              <a:t>Customers with </a:t>
            </a:r>
            <a:r>
              <a:rPr lang="en-US" sz="2000" b="1" dirty="0">
                <a:latin typeface="Algerian" panose="04020705040A02060702" pitchFamily="82" charset="0"/>
              </a:rPr>
              <a:t>less dependencies </a:t>
            </a:r>
            <a:r>
              <a:rPr lang="en-US" sz="2000" dirty="0">
                <a:latin typeface="Algerian" panose="04020705040A02060702" pitchFamily="82" charset="0"/>
              </a:rPr>
              <a:t>have </a:t>
            </a:r>
            <a:r>
              <a:rPr lang="en-US" sz="2000" b="1" dirty="0">
                <a:latin typeface="Algerian" panose="04020705040A02060702" pitchFamily="82" charset="0"/>
              </a:rPr>
              <a:t>less</a:t>
            </a:r>
            <a:r>
              <a:rPr lang="en-US" sz="2000" dirty="0">
                <a:latin typeface="Algerian" panose="04020705040A02060702" pitchFamily="82" charset="0"/>
              </a:rPr>
              <a:t> chances of attrition.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lgerian" panose="04020705040A02060702" pitchFamily="82" charset="0"/>
              </a:rPr>
              <a:t>It is found that graduate have more relationship count with bank.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FC8E7-F488-6D25-BB7A-96217799A531}"/>
              </a:ext>
            </a:extLst>
          </p:cNvPr>
          <p:cNvSpPr txBox="1"/>
          <p:nvPr/>
        </p:nvSpPr>
        <p:spPr>
          <a:xfrm>
            <a:off x="1615736" y="81638"/>
            <a:ext cx="86379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Summary</a:t>
            </a:r>
            <a:endParaRPr lang="en-IN" sz="6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2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32437-5E7F-1463-2DDD-E73A9C76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15" y="3006571"/>
            <a:ext cx="10353762" cy="1257300"/>
          </a:xfrm>
        </p:spPr>
        <p:txBody>
          <a:bodyPr>
            <a:noAutofit/>
          </a:bodyPr>
          <a:lstStyle/>
          <a:p>
            <a:r>
              <a:rPr lang="en-US" sz="9600" spc="600" dirty="0">
                <a:solidFill>
                  <a:srgbClr val="92D050"/>
                </a:solidFill>
                <a:latin typeface="Algerian" panose="04020705040A02060702" pitchFamily="82" charset="0"/>
              </a:rPr>
              <a:t>Thank you</a:t>
            </a:r>
            <a:endParaRPr lang="en-IN" sz="9600" spc="600" dirty="0">
              <a:solidFill>
                <a:srgbClr val="92D05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4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>
            <a:extLst>
              <a:ext uri="{FF2B5EF4-FFF2-40B4-BE49-F238E27FC236}">
                <a16:creationId xmlns:a16="http://schemas.microsoft.com/office/drawing/2014/main" id="{0319A0FB-6793-98EB-BD18-EDB29A42D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2780"/>
            <a:ext cx="4429957" cy="737925"/>
          </a:xfrm>
        </p:spPr>
        <p:txBody>
          <a:bodyPr>
            <a:normAutofit/>
          </a:bodyPr>
          <a:lstStyle/>
          <a:p>
            <a:r>
              <a:rPr lang="en-US" altLang="zh-CN" i="0" dirty="0">
                <a:solidFill>
                  <a:schemeClr val="tx1"/>
                </a:solidFill>
                <a:latin typeface="Algerian" panose="04020705040A02060702" pitchFamily="82" charset="0"/>
              </a:rPr>
              <a:t>Introduction</a:t>
            </a:r>
            <a:endParaRPr lang="en-US" i="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E89F2796-81AA-9198-45C6-4728BFA7C5EC}"/>
              </a:ext>
            </a:extLst>
          </p:cNvPr>
          <p:cNvSpPr txBox="1">
            <a:spLocks/>
          </p:cNvSpPr>
          <p:nvPr/>
        </p:nvSpPr>
        <p:spPr>
          <a:xfrm>
            <a:off x="161132" y="1570940"/>
            <a:ext cx="7846525" cy="2210947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        The goal of this analysis is to explore a dataset containing information on bank customers and their payment behavior, and to use data visualization techniques in 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Tableau 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to gain insights into the factors that contribute to 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attrition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Algerian" panose="04020705040A02060702" pitchFamily="82" charset="0"/>
              </a:rPr>
              <a:t> from bank.</a:t>
            </a:r>
          </a:p>
          <a:p>
            <a:endParaRPr lang="en-US" sz="1800" dirty="0">
              <a:solidFill>
                <a:schemeClr val="tx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0C4428D1-05CC-A7A2-E8BD-16161B2D03BC}"/>
              </a:ext>
            </a:extLst>
          </p:cNvPr>
          <p:cNvSpPr txBox="1">
            <a:spLocks/>
          </p:cNvSpPr>
          <p:nvPr/>
        </p:nvSpPr>
        <p:spPr>
          <a:xfrm>
            <a:off x="68670" y="3614857"/>
            <a:ext cx="7619392" cy="1294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        In this analysis , we will use </a:t>
            </a:r>
            <a:r>
              <a:rPr lang="en-US" sz="18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Python</a:t>
            </a:r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 libraries such as Pandas to explore the dataset, perform data cleaning and preprocessing, and create </a:t>
            </a:r>
            <a:r>
              <a:rPr lang="en-US" sz="18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visualizations</a:t>
            </a:r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 by using </a:t>
            </a:r>
            <a:r>
              <a:rPr lang="en-US" sz="18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tableau</a:t>
            </a:r>
            <a:r>
              <a:rPr lang="en-US" sz="18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lgerian" panose="04020705040A02060702" pitchFamily="82" charset="0"/>
              </a:rPr>
              <a:t> to analyze the data.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C21800-273D-EEB1-F2E8-6BFE362C4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486" y="188057"/>
            <a:ext cx="1223784" cy="467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8E68B7-2106-8594-8E04-308FDFB4E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682" y="5385925"/>
            <a:ext cx="2076040" cy="1249001"/>
          </a:xfrm>
          <a:prstGeom prst="rect">
            <a:avLst/>
          </a:prstGeom>
        </p:spPr>
      </p:pic>
      <p:pic>
        <p:nvPicPr>
          <p:cNvPr id="1028" name="Picture 4" descr="Types of Bank Customers - Management Weekly">
            <a:extLst>
              <a:ext uri="{FF2B5EF4-FFF2-40B4-BE49-F238E27FC236}">
                <a16:creationId xmlns:a16="http://schemas.microsoft.com/office/drawing/2014/main" id="{E7DE4040-F42B-0C11-2373-32D94DF5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91" y="2116748"/>
            <a:ext cx="3569545" cy="20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1F62A-174E-4067-DF7D-C357B2901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8" y="1036131"/>
            <a:ext cx="11294716" cy="1387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27646-E1FD-918E-914D-69368E8A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330"/>
            <a:ext cx="3863675" cy="548688"/>
          </a:xfrm>
          <a:prstGeom prst="rect">
            <a:avLst/>
          </a:prstGeom>
          <a:solidFill>
            <a:srgbClr val="00B050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6DF83D-D362-D70E-9AA3-BC25A114C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828" y="2905217"/>
            <a:ext cx="6074806" cy="3348318"/>
          </a:xfrm>
          <a:prstGeom prst="rect">
            <a:avLst/>
          </a:prstGeom>
        </p:spPr>
      </p:pic>
      <p:pic>
        <p:nvPicPr>
          <p:cNvPr id="2052" name="Picture 4" descr="Best Woman taking house loan from bank Illustration download in PNG &amp;  Vector format">
            <a:extLst>
              <a:ext uri="{FF2B5EF4-FFF2-40B4-BE49-F238E27FC236}">
                <a16:creationId xmlns:a16="http://schemas.microsoft.com/office/drawing/2014/main" id="{0BC05BD3-D436-2F03-69B3-5525EF96C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6" y="3281611"/>
            <a:ext cx="3784980" cy="265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034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42CBDD-690C-950B-3832-BA6A0C063FC8}"/>
              </a:ext>
            </a:extLst>
          </p:cNvPr>
          <p:cNvSpPr txBox="1"/>
          <p:nvPr/>
        </p:nvSpPr>
        <p:spPr>
          <a:xfrm>
            <a:off x="150921" y="186431"/>
            <a:ext cx="863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Data Pre-processing using Python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D2033-6506-ACE7-1FE6-FC08991636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0" t="41483" r="48228" b="53266"/>
          <a:stretch/>
        </p:blipFill>
        <p:spPr>
          <a:xfrm>
            <a:off x="150921" y="1162975"/>
            <a:ext cx="4358937" cy="532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722DF-5075-4003-1D09-7A03B8631F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4" t="34481" r="51141"/>
          <a:stretch/>
        </p:blipFill>
        <p:spPr>
          <a:xfrm>
            <a:off x="150921" y="1953088"/>
            <a:ext cx="3799643" cy="4319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4D824-5A05-9F65-9FF6-905EF5F1FA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38252" r="63738" b="8695"/>
          <a:stretch/>
        </p:blipFill>
        <p:spPr>
          <a:xfrm>
            <a:off x="4469907" y="2774932"/>
            <a:ext cx="2540494" cy="3497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AFDFD7-BC96-7A1C-5179-E99BD4BF76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60739" r="57936" b="2366"/>
          <a:stretch/>
        </p:blipFill>
        <p:spPr>
          <a:xfrm>
            <a:off x="8542539" y="4112911"/>
            <a:ext cx="2988816" cy="24324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3E9899-E44F-8E44-3B09-0FFDF12B0EA2}"/>
              </a:ext>
            </a:extLst>
          </p:cNvPr>
          <p:cNvSpPr txBox="1"/>
          <p:nvPr/>
        </p:nvSpPr>
        <p:spPr>
          <a:xfrm>
            <a:off x="7550460" y="3805134"/>
            <a:ext cx="4641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lgerian" panose="04020705040A02060702" pitchFamily="82" charset="0"/>
              </a:rPr>
              <a:t>Seperated categorical and numerical columns</a:t>
            </a:r>
            <a:endParaRPr lang="en-IN" sz="1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3074" name="Picture 2" descr="Data Preprocessing in Machine Learning - Python Geeks">
            <a:extLst>
              <a:ext uri="{FF2B5EF4-FFF2-40B4-BE49-F238E27FC236}">
                <a16:creationId xmlns:a16="http://schemas.microsoft.com/office/drawing/2014/main" id="{B450AB7B-8EB4-CBFD-E662-41BAD6F02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823" y="832762"/>
            <a:ext cx="3139551" cy="276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80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205F3E-EA82-5601-3D28-5723A5C00C14}"/>
              </a:ext>
            </a:extLst>
          </p:cNvPr>
          <p:cNvSpPr txBox="1"/>
          <p:nvPr/>
        </p:nvSpPr>
        <p:spPr>
          <a:xfrm>
            <a:off x="150921" y="186431"/>
            <a:ext cx="863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Null value treatment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C6F64-9FF7-67CB-A917-8B6777818C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34212" r="40145" b="818"/>
          <a:stretch/>
        </p:blipFill>
        <p:spPr>
          <a:xfrm>
            <a:off x="150921" y="832762"/>
            <a:ext cx="5157927" cy="4283476"/>
          </a:xfrm>
          <a:prstGeom prst="rect">
            <a:avLst/>
          </a:prstGeom>
        </p:spPr>
      </p:pic>
      <p:pic>
        <p:nvPicPr>
          <p:cNvPr id="4098" name="Picture 2" descr="How to Handle Null Values in Pandas – Python Sansar">
            <a:extLst>
              <a:ext uri="{FF2B5EF4-FFF2-40B4-BE49-F238E27FC236}">
                <a16:creationId xmlns:a16="http://schemas.microsoft.com/office/drawing/2014/main" id="{09F6C3CC-A292-F448-4486-21A8E2CF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25" y="15415"/>
            <a:ext cx="5947675" cy="322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E14962-0FD1-A6CD-EB27-0E638E57D5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7" t="37713" r="21578" b="8156"/>
          <a:stretch/>
        </p:blipFill>
        <p:spPr>
          <a:xfrm>
            <a:off x="5729057" y="3238253"/>
            <a:ext cx="6462943" cy="3604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F6954E-0D96-4485-6FEF-165C05DB2E63}"/>
              </a:ext>
            </a:extLst>
          </p:cNvPr>
          <p:cNvSpPr txBox="1"/>
          <p:nvPr/>
        </p:nvSpPr>
        <p:spPr>
          <a:xfrm>
            <a:off x="63331" y="5225019"/>
            <a:ext cx="54556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50% of the customers age is in between 41 to 52.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Maximum dependent count is 143,which is not valid</a:t>
            </a:r>
          </a:p>
          <a:p>
            <a:endParaRPr lang="en-IN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0B9B8-443D-74FB-9408-E8F6C9B5888E}"/>
              </a:ext>
            </a:extLst>
          </p:cNvPr>
          <p:cNvSpPr txBox="1"/>
          <p:nvPr/>
        </p:nvSpPr>
        <p:spPr>
          <a:xfrm>
            <a:off x="47737" y="6011588"/>
            <a:ext cx="5576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>
                <a:latin typeface="Algerian" panose="04020705040A02060702" pitchFamily="82" charset="0"/>
              </a:rPr>
              <a:t>Credit limit, avg open to buy , total trans amt has high standard deviation so data of these features are widely distributed and high skewed.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97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7D7343-E8B7-8E41-F1B1-80779D7D1B16}"/>
              </a:ext>
            </a:extLst>
          </p:cNvPr>
          <p:cNvSpPr txBox="1"/>
          <p:nvPr/>
        </p:nvSpPr>
        <p:spPr>
          <a:xfrm>
            <a:off x="150921" y="186431"/>
            <a:ext cx="863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Outliers analysis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31E05-7081-4CF6-F4F3-65845344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2762"/>
            <a:ext cx="4263438" cy="27065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80AFF-A08F-99EB-C7F3-B8795F16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29" y="358676"/>
            <a:ext cx="4525456" cy="2830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AA582-F98B-11F5-82B6-40063D58C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640" y="3726331"/>
            <a:ext cx="4654055" cy="2945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F22124-2CAA-1530-1B96-980EAF585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06" y="3733552"/>
            <a:ext cx="4654054" cy="2938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22" name="Picture 2" descr="Box plot - Free business and finance icons">
            <a:extLst>
              <a:ext uri="{FF2B5EF4-FFF2-40B4-BE49-F238E27FC236}">
                <a16:creationId xmlns:a16="http://schemas.microsoft.com/office/drawing/2014/main" id="{F2AAB966-68B6-BD81-A346-BAF5E8F20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54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FDCC98-44BF-FA3B-8F79-47674FB7CE09}"/>
              </a:ext>
            </a:extLst>
          </p:cNvPr>
          <p:cNvSpPr txBox="1"/>
          <p:nvPr/>
        </p:nvSpPr>
        <p:spPr>
          <a:xfrm>
            <a:off x="150921" y="186431"/>
            <a:ext cx="8637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Outliers treatment</a:t>
            </a:r>
            <a:endParaRPr lang="en-IN" sz="3600" dirty="0">
              <a:latin typeface="Algerian" panose="04020705040A02060702" pitchFamily="8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E3E0C2-A931-8128-892A-6C81E8C43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8" y="1667262"/>
            <a:ext cx="4119240" cy="236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F3026B-AC32-4824-979E-EE57CAA4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8" t="44580" r="33884" b="51148"/>
          <a:stretch/>
        </p:blipFill>
        <p:spPr>
          <a:xfrm>
            <a:off x="79898" y="854538"/>
            <a:ext cx="3950565" cy="256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BF124-C716-AF3B-9ADF-74FFF70E6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5" t="62489" r="59078" b="27708"/>
          <a:stretch/>
        </p:blipFill>
        <p:spPr>
          <a:xfrm>
            <a:off x="79899" y="1145220"/>
            <a:ext cx="2796466" cy="500266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CF5701A-42C7-5F0D-0421-5727E26C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73" y="1645485"/>
            <a:ext cx="3746791" cy="238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340B79-1D6D-F016-0D41-EEAE10961E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9" t="33808" r="18811" b="60624"/>
          <a:stretch/>
        </p:blipFill>
        <p:spPr>
          <a:xfrm>
            <a:off x="4246073" y="834502"/>
            <a:ext cx="3950565" cy="28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F7E9D4-3856-1B22-D632-1301D58218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7" t="52121" r="61262" b="38076"/>
          <a:stretch/>
        </p:blipFill>
        <p:spPr>
          <a:xfrm>
            <a:off x="4246073" y="1122513"/>
            <a:ext cx="2210540" cy="460319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ABFA285-DF1B-DE3D-5D12-30DDDB368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355" y="4549564"/>
            <a:ext cx="2846848" cy="20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78D0C-01F7-6785-D0D9-3B02F3102B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t="34883" r="11019" b="50000"/>
          <a:stretch/>
        </p:blipFill>
        <p:spPr>
          <a:xfrm>
            <a:off x="79898" y="4175294"/>
            <a:ext cx="5220071" cy="1266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53EAA3-3AA2-DFDE-1AF9-2B8CF97B376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4" t="50000" r="59069" b="40197"/>
          <a:stretch/>
        </p:blipFill>
        <p:spPr>
          <a:xfrm>
            <a:off x="985422" y="5545803"/>
            <a:ext cx="2833087" cy="828364"/>
          </a:xfrm>
          <a:prstGeom prst="rect">
            <a:avLst/>
          </a:prstGeom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91DDD5E-2BE6-136D-414A-04BE13348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924" y="1582832"/>
            <a:ext cx="3681686" cy="24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E09453-504C-F16C-3DEC-0B182D954D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47139" r="12986" b="48589"/>
          <a:stretch/>
        </p:blipFill>
        <p:spPr>
          <a:xfrm>
            <a:off x="8257202" y="826166"/>
            <a:ext cx="3934798" cy="281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1C9D11-0080-AA1B-0159-474CA36F860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0" t="64777" r="59433" b="27194"/>
          <a:stretch/>
        </p:blipFill>
        <p:spPr>
          <a:xfrm>
            <a:off x="8320924" y="1144215"/>
            <a:ext cx="2422886" cy="4021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37EE78-C558-068D-C8C7-310A1A19F790}"/>
              </a:ext>
            </a:extLst>
          </p:cNvPr>
          <p:cNvSpPr txBox="1"/>
          <p:nvPr/>
        </p:nvSpPr>
        <p:spPr>
          <a:xfrm>
            <a:off x="8242921" y="4470129"/>
            <a:ext cx="401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Exporting data</a:t>
            </a:r>
            <a:endParaRPr lang="en-IN" sz="36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C289C58-5E90-8384-72A3-371593B3DA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3" t="76154" r="59951" b="18928"/>
          <a:stretch/>
        </p:blipFill>
        <p:spPr>
          <a:xfrm>
            <a:off x="8836241" y="5573448"/>
            <a:ext cx="3159949" cy="3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0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75E84C-6D4B-90C2-6FEE-73456D9AB3A8}"/>
              </a:ext>
            </a:extLst>
          </p:cNvPr>
          <p:cNvSpPr txBox="1"/>
          <p:nvPr/>
        </p:nvSpPr>
        <p:spPr>
          <a:xfrm>
            <a:off x="150922" y="186431"/>
            <a:ext cx="186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Task 1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FCEB6-0D66-033D-76EC-A199F5CEAB95}"/>
              </a:ext>
            </a:extLst>
          </p:cNvPr>
          <p:cNvSpPr txBox="1"/>
          <p:nvPr/>
        </p:nvSpPr>
        <p:spPr>
          <a:xfrm>
            <a:off x="221942" y="832762"/>
            <a:ext cx="6338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Display the percentage of attrited and existing customers from the data</a:t>
            </a:r>
            <a:endPara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F5798-F835-608E-B035-FB9EC63C1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9" t="30418" r="24952" b="20838"/>
          <a:stretch/>
        </p:blipFill>
        <p:spPr>
          <a:xfrm>
            <a:off x="307759" y="1545866"/>
            <a:ext cx="3518517" cy="3213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DBEA2-0B44-54F0-72A6-3384F281B00E}"/>
              </a:ext>
            </a:extLst>
          </p:cNvPr>
          <p:cNvSpPr txBox="1"/>
          <p:nvPr/>
        </p:nvSpPr>
        <p:spPr>
          <a:xfrm>
            <a:off x="0" y="4995676"/>
            <a:ext cx="4110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There are 84% of Existing customers and 16% of attrited customers .</a:t>
            </a:r>
            <a:endParaRPr lang="en-IN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E03B48-8FC8-0121-5845-44F1118C5FE0}"/>
              </a:ext>
            </a:extLst>
          </p:cNvPr>
          <p:cNvSpPr txBox="1"/>
          <p:nvPr/>
        </p:nvSpPr>
        <p:spPr>
          <a:xfrm>
            <a:off x="6096000" y="1371410"/>
            <a:ext cx="6338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Display gender-wise percentage of attrited and existing customers from the data</a:t>
            </a:r>
            <a:endPara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F6547-979E-844A-13BC-178C6F957A5A}"/>
              </a:ext>
            </a:extLst>
          </p:cNvPr>
          <p:cNvSpPr txBox="1"/>
          <p:nvPr/>
        </p:nvSpPr>
        <p:spPr>
          <a:xfrm>
            <a:off x="6096000" y="725079"/>
            <a:ext cx="210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Task 2</a:t>
            </a:r>
            <a:endParaRPr lang="en-IN" sz="3600" dirty="0">
              <a:latin typeface="Algerian" panose="04020705040A02060702" pitchFamily="8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34DAF4-2F1F-F9BA-2626-91C9FFCEFA38}"/>
              </a:ext>
            </a:extLst>
          </p:cNvPr>
          <p:cNvCxnSpPr/>
          <p:nvPr/>
        </p:nvCxnSpPr>
        <p:spPr>
          <a:xfrm flipV="1">
            <a:off x="4429957" y="0"/>
            <a:ext cx="1819923" cy="685800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42A5F8A-BC07-25B7-79C6-8D34F5AE22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87" t="35831" r="29587" b="20545"/>
          <a:stretch/>
        </p:blipFill>
        <p:spPr>
          <a:xfrm>
            <a:off x="6693763" y="2119519"/>
            <a:ext cx="3453414" cy="28761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75786-8CAE-162A-1304-7A30326EB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5" t="70182" r="75170" b="21437"/>
          <a:stretch/>
        </p:blipFill>
        <p:spPr>
          <a:xfrm>
            <a:off x="10289219" y="2326240"/>
            <a:ext cx="1669002" cy="5525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CB1065-E20C-6973-80DC-E28AE0F459EE}"/>
              </a:ext>
            </a:extLst>
          </p:cNvPr>
          <p:cNvSpPr txBox="1"/>
          <p:nvPr/>
        </p:nvSpPr>
        <p:spPr>
          <a:xfrm>
            <a:off x="6178858" y="5440463"/>
            <a:ext cx="4110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By this most of the customers are females and have higher chance of attrition </a:t>
            </a:r>
            <a:endParaRPr lang="en-IN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29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955B9-039D-A6A3-2ADF-884D173BD225}"/>
              </a:ext>
            </a:extLst>
          </p:cNvPr>
          <p:cNvSpPr txBox="1"/>
          <p:nvPr/>
        </p:nvSpPr>
        <p:spPr>
          <a:xfrm>
            <a:off x="150922" y="186431"/>
            <a:ext cx="186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Task 3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07232-DF64-3153-1B08-7DBF1A8EC757}"/>
              </a:ext>
            </a:extLst>
          </p:cNvPr>
          <p:cNvSpPr txBox="1"/>
          <p:nvPr/>
        </p:nvSpPr>
        <p:spPr>
          <a:xfrm>
            <a:off x="221942" y="832762"/>
            <a:ext cx="6338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Display region-wise percentage of attrited and existing customers from the data</a:t>
            </a:r>
            <a:endPara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987E0-23FC-E1A9-207B-D665F13B1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1" t="22901" r="825" b="7078"/>
          <a:stretch/>
        </p:blipFill>
        <p:spPr>
          <a:xfrm>
            <a:off x="221942" y="1479093"/>
            <a:ext cx="5513033" cy="3625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E41D21-755B-B368-B9C8-BD6C1FF1B99E}"/>
              </a:ext>
            </a:extLst>
          </p:cNvPr>
          <p:cNvSpPr txBox="1"/>
          <p:nvPr/>
        </p:nvSpPr>
        <p:spPr>
          <a:xfrm>
            <a:off x="0" y="5378907"/>
            <a:ext cx="6338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It is found that England has the highest attrition rate among all regions</a:t>
            </a:r>
            <a:endParaRPr lang="en-IN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D2A36C-6F40-7059-B0C1-A6F83E701337}"/>
              </a:ext>
            </a:extLst>
          </p:cNvPr>
          <p:cNvCxnSpPr>
            <a:cxnSpLocks/>
          </p:cNvCxnSpPr>
          <p:nvPr/>
        </p:nvCxnSpPr>
        <p:spPr>
          <a:xfrm flipV="1">
            <a:off x="5956917" y="0"/>
            <a:ext cx="674701" cy="685800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514AD39-DFA5-9F86-D325-A906E0EBA547}"/>
              </a:ext>
            </a:extLst>
          </p:cNvPr>
          <p:cNvSpPr txBox="1"/>
          <p:nvPr/>
        </p:nvSpPr>
        <p:spPr>
          <a:xfrm>
            <a:off x="6631618" y="312198"/>
            <a:ext cx="186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gerian" panose="04020705040A02060702" pitchFamily="82" charset="0"/>
              </a:rPr>
              <a:t>Task 4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BB6FBA-6C9A-ADE2-26C7-121DC855873B}"/>
              </a:ext>
            </a:extLst>
          </p:cNvPr>
          <p:cNvSpPr txBox="1"/>
          <p:nvPr/>
        </p:nvSpPr>
        <p:spPr>
          <a:xfrm>
            <a:off x="6560598" y="958529"/>
            <a:ext cx="5631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Display the percentage of attrited and existing customers for each card category</a:t>
            </a:r>
            <a:endPara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B2CEC4-4C93-5A2B-0190-B1B4F828D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9" t="34029" r="24563" b="20425"/>
          <a:stretch/>
        </p:blipFill>
        <p:spPr>
          <a:xfrm>
            <a:off x="6818047" y="1790455"/>
            <a:ext cx="3240350" cy="30028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D4B72E4-F70A-32F0-20CA-FE0710CA2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4" t="76349" r="74878" b="15966"/>
          <a:stretch/>
        </p:blipFill>
        <p:spPr>
          <a:xfrm>
            <a:off x="10244826" y="2189635"/>
            <a:ext cx="1411550" cy="5066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331493-86A9-F954-87FD-E0C6D5A5B69B}"/>
              </a:ext>
            </a:extLst>
          </p:cNvPr>
          <p:cNvSpPr txBox="1"/>
          <p:nvPr/>
        </p:nvSpPr>
        <p:spPr>
          <a:xfrm>
            <a:off x="6096000" y="5212286"/>
            <a:ext cx="5871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It is found that blue card is the most preferable card among most of the people</a:t>
            </a:r>
            <a:endParaRPr lang="en-IN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70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{7EDFD5A0-D9E5-4BD8-A310-031C7C05F089}tf12214701_win32</Template>
  <TotalTime>127</TotalTime>
  <Words>394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Goudy Old Style</vt:lpstr>
      <vt:lpstr>Wingdings</vt:lpstr>
      <vt:lpstr>Wingdings 2</vt:lpstr>
      <vt:lpstr>SlateVTI</vt:lpstr>
      <vt:lpstr>Capstone project tableau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tableau</dc:title>
  <dc:creator>Ragul</dc:creator>
  <cp:lastModifiedBy>Ragul</cp:lastModifiedBy>
  <cp:revision>11</cp:revision>
  <dcterms:created xsi:type="dcterms:W3CDTF">2023-10-16T11:56:53Z</dcterms:created>
  <dcterms:modified xsi:type="dcterms:W3CDTF">2023-10-17T13:56:43Z</dcterms:modified>
</cp:coreProperties>
</file>